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3" r:id="rId16"/>
    <p:sldId id="274" r:id="rId17"/>
    <p:sldId id="275" r:id="rId18"/>
    <p:sldId id="276"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varScale="1">
        <p:scale>
          <a:sx n="116" d="100"/>
          <a:sy n="116" d="100"/>
        </p:scale>
        <p:origin x="141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7B99F4-8BB8-4D1F-B780-F38D2C3D8C6C}"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299367693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7B99F4-8BB8-4D1F-B780-F38D2C3D8C6C}"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361900267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7B99F4-8BB8-4D1F-B780-F38D2C3D8C6C}"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314942097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7B99F4-8BB8-4D1F-B780-F38D2C3D8C6C}"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40198851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7B99F4-8BB8-4D1F-B780-F38D2C3D8C6C}"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82233020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7B99F4-8BB8-4D1F-B780-F38D2C3D8C6C}" type="datetimeFigureOut">
              <a:rPr lang="en-US" smtClean="0"/>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162900888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7B99F4-8BB8-4D1F-B780-F38D2C3D8C6C}" type="datetimeFigureOut">
              <a:rPr lang="en-US" smtClean="0"/>
              <a:t>3/21/2014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332337077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7B99F4-8BB8-4D1F-B780-F38D2C3D8C6C}" type="datetimeFigureOut">
              <a:rPr lang="en-US" smtClean="0"/>
              <a:t>3/21/2014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287365624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B99F4-8BB8-4D1F-B780-F38D2C3D8C6C}" type="datetimeFigureOut">
              <a:rPr lang="en-US" smtClean="0"/>
              <a:t>3/21/2014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351584634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B99F4-8BB8-4D1F-B780-F38D2C3D8C6C}" type="datetimeFigureOut">
              <a:rPr lang="en-US" smtClean="0"/>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314659296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7B99F4-8BB8-4D1F-B780-F38D2C3D8C6C}" type="datetimeFigureOut">
              <a:rPr lang="en-US" smtClean="0"/>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A2A0B-60F2-4AFC-A3DC-0ADA20E64E58}" type="slidenum">
              <a:rPr lang="en-US" smtClean="0"/>
              <a:t>‹#›</a:t>
            </a:fld>
            <a:endParaRPr lang="en-US"/>
          </a:p>
        </p:txBody>
      </p:sp>
    </p:spTree>
    <p:extLst>
      <p:ext uri="{BB962C8B-B14F-4D97-AF65-F5344CB8AC3E}">
        <p14:creationId xmlns:p14="http://schemas.microsoft.com/office/powerpoint/2010/main" val="197749405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B99F4-8BB8-4D1F-B780-F38D2C3D8C6C}" type="datetimeFigureOut">
              <a:rPr lang="en-US" smtClean="0"/>
              <a:t>3/21/2014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A2A0B-60F2-4AFC-A3DC-0ADA20E64E58}" type="slidenum">
              <a:rPr lang="en-US" smtClean="0"/>
              <a:t>‹#›</a:t>
            </a:fld>
            <a:endParaRPr lang="en-US"/>
          </a:p>
        </p:txBody>
      </p:sp>
    </p:spTree>
    <p:extLst>
      <p:ext uri="{BB962C8B-B14F-4D97-AF65-F5344CB8AC3E}">
        <p14:creationId xmlns:p14="http://schemas.microsoft.com/office/powerpoint/2010/main" val="3175822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67" y="0"/>
            <a:ext cx="9154767" cy="6866075"/>
          </a:xfrm>
          <a:prstGeom prst="rect">
            <a:avLst/>
          </a:prstGeom>
        </p:spPr>
      </p:pic>
      <p:sp>
        <p:nvSpPr>
          <p:cNvPr id="5" name="TextBox 4"/>
          <p:cNvSpPr txBox="1"/>
          <p:nvPr/>
        </p:nvSpPr>
        <p:spPr>
          <a:xfrm>
            <a:off x="0" y="0"/>
            <a:ext cx="9144000" cy="1569660"/>
          </a:xfrm>
          <a:prstGeom prst="rect">
            <a:avLst/>
          </a:prstGeom>
          <a:noFill/>
        </p:spPr>
        <p:txBody>
          <a:bodyPr wrap="square" rtlCol="0">
            <a:spAutoFit/>
          </a:bodyPr>
          <a:lstStyle/>
          <a:p>
            <a:r>
              <a:rPr lang="en-US" sz="3200" b="1" dirty="0" smtClean="0"/>
              <a:t>Ruins at site of Pools of Bethesda</a:t>
            </a:r>
          </a:p>
          <a:p>
            <a:r>
              <a:rPr lang="en-US" sz="3200" b="1" dirty="0" smtClean="0"/>
              <a:t>St. Anne’s Church</a:t>
            </a:r>
          </a:p>
          <a:p>
            <a:r>
              <a:rPr lang="en-US" sz="3200" b="1" dirty="0" smtClean="0"/>
              <a:t>John 5.1-18</a:t>
            </a:r>
            <a:endParaRPr lang="en-US" sz="3200" b="1" dirty="0"/>
          </a:p>
        </p:txBody>
      </p:sp>
      <p:sp>
        <p:nvSpPr>
          <p:cNvPr id="6" name="TextBox 5"/>
          <p:cNvSpPr txBox="1"/>
          <p:nvPr/>
        </p:nvSpPr>
        <p:spPr>
          <a:xfrm>
            <a:off x="-10768" y="6404410"/>
            <a:ext cx="9154767" cy="461665"/>
          </a:xfrm>
          <a:prstGeom prst="rect">
            <a:avLst/>
          </a:prstGeom>
          <a:solidFill>
            <a:schemeClr val="accent1"/>
          </a:solidFill>
        </p:spPr>
        <p:txBody>
          <a:bodyPr wrap="square" rtlCol="0">
            <a:spAutoFit/>
          </a:bodyPr>
          <a:lstStyle/>
          <a:p>
            <a:pPr algn="r"/>
            <a:r>
              <a:rPr lang="en-US" sz="2400" b="1" dirty="0" smtClean="0"/>
              <a:t>Photo ©2006 Todd Bolen; BiblePlaces.com</a:t>
            </a:r>
            <a:endParaRPr lang="en-US" sz="2400" b="1" dirty="0"/>
          </a:p>
        </p:txBody>
      </p:sp>
    </p:spTree>
    <p:extLst>
      <p:ext uri="{BB962C8B-B14F-4D97-AF65-F5344CB8AC3E}">
        <p14:creationId xmlns:p14="http://schemas.microsoft.com/office/powerpoint/2010/main" val="196298630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8106" cy="6861079"/>
          </a:xfrm>
          <a:prstGeom prst="rect">
            <a:avLst/>
          </a:prstGeom>
        </p:spPr>
      </p:pic>
      <p:sp>
        <p:nvSpPr>
          <p:cNvPr id="5" name="TextBox 4"/>
          <p:cNvSpPr txBox="1"/>
          <p:nvPr/>
        </p:nvSpPr>
        <p:spPr>
          <a:xfrm>
            <a:off x="0" y="0"/>
            <a:ext cx="9144000" cy="6494085"/>
          </a:xfrm>
          <a:prstGeom prst="rect">
            <a:avLst/>
          </a:prstGeom>
          <a:solidFill>
            <a:schemeClr val="accent6">
              <a:lumMod val="40000"/>
              <a:lumOff val="60000"/>
            </a:schemeClr>
          </a:solidFill>
        </p:spPr>
        <p:txBody>
          <a:bodyPr wrap="square" rtlCol="0">
            <a:spAutoFit/>
          </a:bodyPr>
          <a:lstStyle/>
          <a:p>
            <a:pPr lvl="0"/>
            <a:r>
              <a:rPr lang="en-US" sz="3200" b="1" dirty="0"/>
              <a:t>Nehemiah 13.15-17 [NIV]:  “In those days I saw people in Judah treading winepresses on the Sabbath and </a:t>
            </a:r>
            <a:r>
              <a:rPr lang="en-US" sz="3200" b="1" u="sng" dirty="0">
                <a:solidFill>
                  <a:srgbClr val="FF0000"/>
                </a:solidFill>
              </a:rPr>
              <a:t>bringing in grain and loading it on donkeys, together with wine, grapes, figs and all other kinds of loads</a:t>
            </a:r>
            <a:r>
              <a:rPr lang="en-US" sz="3200" b="1" dirty="0"/>
              <a:t>. And they were </a:t>
            </a:r>
            <a:r>
              <a:rPr lang="en-US" sz="3200" b="1" u="sng" dirty="0">
                <a:solidFill>
                  <a:srgbClr val="FF0000"/>
                </a:solidFill>
              </a:rPr>
              <a:t>bringing all this into Jerusalem on the Sabbath</a:t>
            </a:r>
            <a:r>
              <a:rPr lang="en-US" sz="3200" b="1" dirty="0"/>
              <a:t>. Therefore I warned them against selling food on that day. People from </a:t>
            </a:r>
            <a:r>
              <a:rPr lang="en-US" sz="3200" b="1" dirty="0" err="1"/>
              <a:t>Tyre</a:t>
            </a:r>
            <a:r>
              <a:rPr lang="en-US" sz="3200" b="1" dirty="0"/>
              <a:t> who lived in Jerusalem were </a:t>
            </a:r>
            <a:r>
              <a:rPr lang="en-US" sz="3200" b="1" u="sng" dirty="0">
                <a:solidFill>
                  <a:srgbClr val="FF0000"/>
                </a:solidFill>
              </a:rPr>
              <a:t>bringing in fish and all kinds of merchandise and selling them in Jerusalem on the Sabbath</a:t>
            </a:r>
            <a:r>
              <a:rPr lang="en-US" sz="3200" b="1" dirty="0"/>
              <a:t> to the people of Judah. I rebuked the nobles of Judah and said to them, ‘What is this wicked thing you are doing-- </a:t>
            </a:r>
            <a:r>
              <a:rPr lang="en-US" sz="3200" b="1" u="sng" dirty="0">
                <a:solidFill>
                  <a:srgbClr val="FF0000"/>
                </a:solidFill>
              </a:rPr>
              <a:t>desecrating the Sabbath day</a:t>
            </a:r>
            <a:r>
              <a:rPr lang="en-US" sz="3200" b="1" dirty="0"/>
              <a:t>?’”</a:t>
            </a:r>
          </a:p>
        </p:txBody>
      </p:sp>
    </p:spTree>
    <p:extLst>
      <p:ext uri="{BB962C8B-B14F-4D97-AF65-F5344CB8AC3E}">
        <p14:creationId xmlns:p14="http://schemas.microsoft.com/office/powerpoint/2010/main" val="273354453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8914" y="0"/>
            <a:ext cx="9147687" cy="6860765"/>
          </a:xfrm>
          <a:prstGeom prst="rect">
            <a:avLst/>
          </a:prstGeom>
        </p:spPr>
      </p:pic>
      <p:sp>
        <p:nvSpPr>
          <p:cNvPr id="5" name="TextBox 4"/>
          <p:cNvSpPr txBox="1"/>
          <p:nvPr/>
        </p:nvSpPr>
        <p:spPr>
          <a:xfrm>
            <a:off x="0" y="0"/>
            <a:ext cx="6248832" cy="6986528"/>
          </a:xfrm>
          <a:prstGeom prst="rect">
            <a:avLst/>
          </a:prstGeom>
          <a:solidFill>
            <a:schemeClr val="accent6">
              <a:lumMod val="40000"/>
              <a:lumOff val="60000"/>
            </a:schemeClr>
          </a:solidFill>
        </p:spPr>
        <p:txBody>
          <a:bodyPr wrap="square" rtlCol="0">
            <a:spAutoFit/>
          </a:bodyPr>
          <a:lstStyle/>
          <a:p>
            <a:r>
              <a:rPr lang="en-US" sz="3200" b="1" dirty="0"/>
              <a:t>John 5.9b-13:  (Now that day was a Sabbath.)  So the </a:t>
            </a:r>
            <a:r>
              <a:rPr lang="en-US" sz="3200" b="1" u="sng" dirty="0">
                <a:solidFill>
                  <a:srgbClr val="FF0000"/>
                </a:solidFill>
              </a:rPr>
              <a:t>Jewish leaders </a:t>
            </a:r>
            <a:r>
              <a:rPr lang="en-US" sz="3200" b="1" dirty="0"/>
              <a:t>said to the man who had been healed, “It is the Sabbath, and you are not permitted to carry your mat.”  But he answered them, “The man who made me well said to me, ‘Pick up your mat and walk.’”  </a:t>
            </a:r>
            <a:r>
              <a:rPr lang="en-US" sz="3200" b="1" u="sng" dirty="0">
                <a:solidFill>
                  <a:srgbClr val="FF0000"/>
                </a:solidFill>
              </a:rPr>
              <a:t>They asked him, “Who is the man who said to you, ‘Pick up your mat and walk’?”</a:t>
            </a:r>
            <a:r>
              <a:rPr lang="en-US" sz="3200" b="1" dirty="0">
                <a:solidFill>
                  <a:srgbClr val="FF0000"/>
                </a:solidFill>
              </a:rPr>
              <a:t>  </a:t>
            </a:r>
            <a:r>
              <a:rPr lang="en-US" sz="3200" b="1" dirty="0"/>
              <a:t>But the man who had been healed did not know who it was, for Jesus had slipped out, since there was a crowd in that place.</a:t>
            </a:r>
            <a:r>
              <a:rPr lang="en-US" sz="3200" b="1" dirty="0" smtClean="0"/>
              <a:t> </a:t>
            </a:r>
            <a:endParaRPr lang="en-US" sz="3200" dirty="0"/>
          </a:p>
        </p:txBody>
      </p:sp>
    </p:spTree>
    <p:extLst>
      <p:ext uri="{BB962C8B-B14F-4D97-AF65-F5344CB8AC3E}">
        <p14:creationId xmlns:p14="http://schemas.microsoft.com/office/powerpoint/2010/main" val="318309180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8106" cy="6861079"/>
          </a:xfrm>
          <a:prstGeom prst="rect">
            <a:avLst/>
          </a:prstGeom>
        </p:spPr>
      </p:pic>
      <p:sp>
        <p:nvSpPr>
          <p:cNvPr id="5" name="TextBox 4"/>
          <p:cNvSpPr txBox="1"/>
          <p:nvPr/>
        </p:nvSpPr>
        <p:spPr>
          <a:xfrm>
            <a:off x="0" y="0"/>
            <a:ext cx="9144000" cy="1569660"/>
          </a:xfrm>
          <a:prstGeom prst="rect">
            <a:avLst/>
          </a:prstGeom>
          <a:solidFill>
            <a:schemeClr val="accent6">
              <a:lumMod val="40000"/>
              <a:lumOff val="60000"/>
            </a:schemeClr>
          </a:solidFill>
        </p:spPr>
        <p:txBody>
          <a:bodyPr wrap="square" rtlCol="0">
            <a:spAutoFit/>
          </a:bodyPr>
          <a:lstStyle/>
          <a:p>
            <a:pPr lvl="0"/>
            <a:r>
              <a:rPr lang="en-US" sz="3200" b="1" dirty="0"/>
              <a:t>John 5.14:  After this Jesus found him at the temple and said to him, “Look, you have become well. </a:t>
            </a:r>
            <a:r>
              <a:rPr lang="en-US" sz="3200" b="1" u="sng" dirty="0"/>
              <a:t>Don't sin any more, lest anything worse happen to you</a:t>
            </a:r>
            <a:r>
              <a:rPr lang="en-US" sz="3200" b="1" dirty="0"/>
              <a:t>.” </a:t>
            </a:r>
          </a:p>
        </p:txBody>
      </p:sp>
    </p:spTree>
    <p:extLst>
      <p:ext uri="{BB962C8B-B14F-4D97-AF65-F5344CB8AC3E}">
        <p14:creationId xmlns:p14="http://schemas.microsoft.com/office/powerpoint/2010/main" val="200394280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8106" cy="6861079"/>
          </a:xfrm>
          <a:prstGeom prst="rect">
            <a:avLst/>
          </a:prstGeom>
        </p:spPr>
      </p:pic>
      <p:sp>
        <p:nvSpPr>
          <p:cNvPr id="5" name="TextBox 4"/>
          <p:cNvSpPr txBox="1"/>
          <p:nvPr/>
        </p:nvSpPr>
        <p:spPr>
          <a:xfrm>
            <a:off x="0" y="0"/>
            <a:ext cx="9144000" cy="4031873"/>
          </a:xfrm>
          <a:prstGeom prst="rect">
            <a:avLst/>
          </a:prstGeom>
          <a:solidFill>
            <a:schemeClr val="accent6">
              <a:lumMod val="40000"/>
              <a:lumOff val="60000"/>
            </a:schemeClr>
          </a:solidFill>
        </p:spPr>
        <p:txBody>
          <a:bodyPr wrap="square" rtlCol="0">
            <a:spAutoFit/>
          </a:bodyPr>
          <a:lstStyle/>
          <a:p>
            <a:pPr lvl="0"/>
            <a:r>
              <a:rPr lang="en-US" sz="3200" b="1" dirty="0"/>
              <a:t>John 9.1-3 [NET] says, “Now as Jesus was passing by, he saw a man who had been blind from birth.  His disciples asked him, ‘Rabbi, who committed the sin that caused him to be born blind, this man or his parents?’  Jesus answered, ‘</a:t>
            </a:r>
            <a:r>
              <a:rPr lang="en-US" sz="3200" b="1" u="sng" dirty="0"/>
              <a:t>Neither this man nor his parents sinned, but he was born blind so that the acts of God may be revealed through what happens to him</a:t>
            </a:r>
            <a:r>
              <a:rPr lang="en-US" sz="3200" b="1" dirty="0"/>
              <a:t>.’” </a:t>
            </a:r>
          </a:p>
        </p:txBody>
      </p:sp>
    </p:spTree>
    <p:extLst>
      <p:ext uri="{BB962C8B-B14F-4D97-AF65-F5344CB8AC3E}">
        <p14:creationId xmlns:p14="http://schemas.microsoft.com/office/powerpoint/2010/main" val="75381247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8106" cy="6861079"/>
          </a:xfrm>
          <a:prstGeom prst="rect">
            <a:avLst/>
          </a:prstGeom>
        </p:spPr>
      </p:pic>
      <p:sp>
        <p:nvSpPr>
          <p:cNvPr id="5" name="TextBox 4"/>
          <p:cNvSpPr txBox="1"/>
          <p:nvPr/>
        </p:nvSpPr>
        <p:spPr>
          <a:xfrm>
            <a:off x="0" y="0"/>
            <a:ext cx="9144000" cy="1569660"/>
          </a:xfrm>
          <a:prstGeom prst="rect">
            <a:avLst/>
          </a:prstGeom>
          <a:solidFill>
            <a:schemeClr val="accent6">
              <a:lumMod val="40000"/>
              <a:lumOff val="60000"/>
            </a:schemeClr>
          </a:solidFill>
        </p:spPr>
        <p:txBody>
          <a:bodyPr wrap="square" rtlCol="0">
            <a:spAutoFit/>
          </a:bodyPr>
          <a:lstStyle/>
          <a:p>
            <a:pPr lvl="0"/>
            <a:r>
              <a:rPr lang="en-US" sz="3200" b="1" dirty="0"/>
              <a:t>John 5.14:  After this Jesus found him at the temple and said to him, “Look, you have become well. </a:t>
            </a:r>
            <a:r>
              <a:rPr lang="en-US" sz="3200" b="1" u="sng" dirty="0"/>
              <a:t>Don't sin any more, lest anything worse happen to you</a:t>
            </a:r>
            <a:r>
              <a:rPr lang="en-US" sz="3200" b="1" dirty="0"/>
              <a:t>.” </a:t>
            </a:r>
          </a:p>
        </p:txBody>
      </p:sp>
    </p:spTree>
    <p:extLst>
      <p:ext uri="{BB962C8B-B14F-4D97-AF65-F5344CB8AC3E}">
        <p14:creationId xmlns:p14="http://schemas.microsoft.com/office/powerpoint/2010/main" val="189544465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09" y="1578208"/>
            <a:ext cx="9148609" cy="6861457"/>
          </a:xfrm>
          <a:prstGeom prst="rect">
            <a:avLst/>
          </a:prstGeom>
        </p:spPr>
      </p:pic>
      <p:sp>
        <p:nvSpPr>
          <p:cNvPr id="5" name="TextBox 4"/>
          <p:cNvSpPr txBox="1"/>
          <p:nvPr/>
        </p:nvSpPr>
        <p:spPr>
          <a:xfrm>
            <a:off x="0" y="0"/>
            <a:ext cx="9144000" cy="2554545"/>
          </a:xfrm>
          <a:prstGeom prst="rect">
            <a:avLst/>
          </a:prstGeom>
          <a:solidFill>
            <a:schemeClr val="accent6">
              <a:lumMod val="40000"/>
              <a:lumOff val="60000"/>
            </a:schemeClr>
          </a:solidFill>
        </p:spPr>
        <p:txBody>
          <a:bodyPr wrap="square" rtlCol="0">
            <a:spAutoFit/>
          </a:bodyPr>
          <a:lstStyle/>
          <a:p>
            <a:pPr lvl="0"/>
            <a:r>
              <a:rPr lang="en-US" sz="3200" b="1" dirty="0"/>
              <a:t>John 5.15-16:  The man went away and informed the Jewish leaders that Jesus was the one who had made him well.  Now because Jesus was </a:t>
            </a:r>
            <a:r>
              <a:rPr lang="en-US" sz="3200" b="1" u="sng" dirty="0"/>
              <a:t>doing these things </a:t>
            </a:r>
            <a:r>
              <a:rPr lang="en-US" sz="3200" b="1" dirty="0"/>
              <a:t>on the Sabbath, the Jewish leaders began </a:t>
            </a:r>
            <a:r>
              <a:rPr lang="en-US" sz="3200" b="1" dirty="0" smtClean="0"/>
              <a:t>persecuting </a:t>
            </a:r>
            <a:r>
              <a:rPr lang="en-US" sz="3200" b="1" dirty="0"/>
              <a:t>him. </a:t>
            </a:r>
          </a:p>
        </p:txBody>
      </p:sp>
    </p:spTree>
    <p:extLst>
      <p:ext uri="{BB962C8B-B14F-4D97-AF65-F5344CB8AC3E}">
        <p14:creationId xmlns:p14="http://schemas.microsoft.com/office/powerpoint/2010/main" val="123837862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09" y="1578208"/>
            <a:ext cx="9148609" cy="6861457"/>
          </a:xfrm>
          <a:prstGeom prst="rect">
            <a:avLst/>
          </a:prstGeom>
        </p:spPr>
      </p:pic>
      <p:sp>
        <p:nvSpPr>
          <p:cNvPr id="5" name="TextBox 4"/>
          <p:cNvSpPr txBox="1"/>
          <p:nvPr/>
        </p:nvSpPr>
        <p:spPr>
          <a:xfrm>
            <a:off x="0" y="0"/>
            <a:ext cx="9144000" cy="3046988"/>
          </a:xfrm>
          <a:prstGeom prst="rect">
            <a:avLst/>
          </a:prstGeom>
          <a:solidFill>
            <a:schemeClr val="accent6">
              <a:lumMod val="40000"/>
              <a:lumOff val="60000"/>
            </a:schemeClr>
          </a:solidFill>
        </p:spPr>
        <p:txBody>
          <a:bodyPr wrap="square" rtlCol="0">
            <a:spAutoFit/>
          </a:bodyPr>
          <a:lstStyle/>
          <a:p>
            <a:pPr lvl="0"/>
            <a:r>
              <a:rPr lang="en-US" sz="3200" b="1" dirty="0"/>
              <a:t>John 5.17-18:  So he </a:t>
            </a:r>
            <a:r>
              <a:rPr lang="en-US" sz="3200" b="1" u="sng" dirty="0" smtClean="0"/>
              <a:t>told</a:t>
            </a:r>
            <a:r>
              <a:rPr lang="en-US" sz="3200" b="1" dirty="0" smtClean="0"/>
              <a:t> </a:t>
            </a:r>
            <a:r>
              <a:rPr lang="en-US" sz="3200" b="1" dirty="0"/>
              <a:t>them, “My Father is working until now, and I too am working.”  For this reason </a:t>
            </a:r>
            <a:r>
              <a:rPr lang="en-US" sz="3200" b="1" u="sng" dirty="0"/>
              <a:t>the Jewish leaders were trying even harder to kill him</a:t>
            </a:r>
            <a:r>
              <a:rPr lang="en-US" sz="3200" b="1" dirty="0"/>
              <a:t>, because not only was he breaking the Sabbath, but he was also calling God his own Father, thus </a:t>
            </a:r>
            <a:r>
              <a:rPr lang="en-US" sz="3200" b="1" u="sng" dirty="0"/>
              <a:t>making himself equal with God</a:t>
            </a:r>
            <a:r>
              <a:rPr lang="en-US" sz="3200" b="1" dirty="0"/>
              <a:t>.</a:t>
            </a:r>
          </a:p>
        </p:txBody>
      </p:sp>
    </p:spTree>
    <p:extLst>
      <p:ext uri="{BB962C8B-B14F-4D97-AF65-F5344CB8AC3E}">
        <p14:creationId xmlns:p14="http://schemas.microsoft.com/office/powerpoint/2010/main" val="372902849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17538"/>
            <a:ext cx="9148609" cy="6861457"/>
          </a:xfrm>
          <a:prstGeom prst="rect">
            <a:avLst/>
          </a:prstGeom>
        </p:spPr>
      </p:pic>
      <p:sp>
        <p:nvSpPr>
          <p:cNvPr id="5" name="TextBox 4"/>
          <p:cNvSpPr txBox="1"/>
          <p:nvPr/>
        </p:nvSpPr>
        <p:spPr>
          <a:xfrm>
            <a:off x="0" y="0"/>
            <a:ext cx="9144000" cy="5016758"/>
          </a:xfrm>
          <a:prstGeom prst="rect">
            <a:avLst/>
          </a:prstGeom>
          <a:solidFill>
            <a:schemeClr val="accent6">
              <a:lumMod val="40000"/>
              <a:lumOff val="60000"/>
            </a:schemeClr>
          </a:solidFill>
        </p:spPr>
        <p:txBody>
          <a:bodyPr wrap="square" rtlCol="0">
            <a:spAutoFit/>
          </a:bodyPr>
          <a:lstStyle/>
          <a:p>
            <a:pPr lvl="0"/>
            <a:r>
              <a:rPr lang="en-US" sz="3200" b="1" dirty="0"/>
              <a:t>Exodus 20.9-11 [NIV]:  “Six days you shall labor and do all your work, but the seventh day is a </a:t>
            </a:r>
            <a:r>
              <a:rPr lang="en-US" sz="3200" b="1" dirty="0" err="1"/>
              <a:t>sabbath</a:t>
            </a:r>
            <a:r>
              <a:rPr lang="en-US" sz="3200" b="1" dirty="0"/>
              <a:t> to the LORD your God. On it you shall not do any work, neither you, nor your son or daughter, nor your male or female servant, nor your animals, nor any foreigner residing in your towns.  </a:t>
            </a:r>
            <a:r>
              <a:rPr lang="en-US" sz="3200" b="1" u="sng" dirty="0"/>
              <a:t>For in six days the LORD made the heavens and the earth, the sea, and all that is in them, but he rested on the seventh day</a:t>
            </a:r>
            <a:r>
              <a:rPr lang="en-US" sz="3200" b="1" dirty="0"/>
              <a:t>. Therefore the LORD blessed the Sabbath day and made it holy.”  </a:t>
            </a:r>
          </a:p>
        </p:txBody>
      </p:sp>
    </p:spTree>
    <p:extLst>
      <p:ext uri="{BB962C8B-B14F-4D97-AF65-F5344CB8AC3E}">
        <p14:creationId xmlns:p14="http://schemas.microsoft.com/office/powerpoint/2010/main" val="43010400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986528"/>
          </a:xfrm>
          <a:prstGeom prst="rect">
            <a:avLst/>
          </a:prstGeom>
          <a:solidFill>
            <a:schemeClr val="accent6">
              <a:lumMod val="40000"/>
              <a:lumOff val="60000"/>
            </a:schemeClr>
          </a:solidFill>
        </p:spPr>
        <p:txBody>
          <a:bodyPr wrap="square" rtlCol="0">
            <a:spAutoFit/>
          </a:bodyPr>
          <a:lstStyle/>
          <a:p>
            <a:pPr lvl="0"/>
            <a:r>
              <a:rPr lang="en-US" sz="3200" b="1" u="sng" dirty="0" smtClean="0"/>
              <a:t>Sabbath Essentials</a:t>
            </a:r>
          </a:p>
          <a:p>
            <a:pPr lvl="0"/>
            <a:endParaRPr lang="en-US" sz="3200" b="1" dirty="0"/>
          </a:p>
          <a:p>
            <a:pPr marL="514350" lvl="0" indent="-514350">
              <a:buAutoNum type="arabicPeriod"/>
            </a:pPr>
            <a:r>
              <a:rPr lang="en-US" sz="3200" b="1" dirty="0" smtClean="0"/>
              <a:t>Christians do not celebrate the Jewish Sabbath.</a:t>
            </a:r>
          </a:p>
          <a:p>
            <a:pPr marL="514350" lvl="0" indent="-514350">
              <a:buAutoNum type="arabicPeriod" startAt="2"/>
            </a:pPr>
            <a:endParaRPr lang="en-US" sz="3200" b="1" dirty="0" smtClean="0"/>
          </a:p>
          <a:p>
            <a:pPr lvl="0"/>
            <a:endParaRPr lang="en-US" sz="3200" b="1" dirty="0" smtClean="0"/>
          </a:p>
          <a:p>
            <a:pPr marL="514350" lvl="0" indent="-514350">
              <a:buAutoNum type="arabicPeriod" startAt="2"/>
            </a:pPr>
            <a:r>
              <a:rPr lang="en-US" sz="3200" b="1" dirty="0" smtClean="0"/>
              <a:t>New Testament teaching to Christians does not specify honoring the Sabbath.</a:t>
            </a:r>
          </a:p>
          <a:p>
            <a:pPr marL="514350" lvl="0" indent="-514350">
              <a:buAutoNum type="arabicPeriod" startAt="3"/>
            </a:pPr>
            <a:endParaRPr lang="en-US" sz="3200" b="1" dirty="0" smtClean="0"/>
          </a:p>
          <a:p>
            <a:pPr lvl="0"/>
            <a:endParaRPr lang="en-US" sz="3200" b="1" dirty="0" smtClean="0"/>
          </a:p>
          <a:p>
            <a:pPr marL="514350" lvl="0" indent="-514350">
              <a:buAutoNum type="arabicPeriod" startAt="3"/>
            </a:pPr>
            <a:r>
              <a:rPr lang="en-US" sz="3200" b="1" dirty="0" smtClean="0"/>
              <a:t>In the Mosaic Law, God desired people to take one out of seven days off from their work, to rest and to focus on God.</a:t>
            </a:r>
          </a:p>
          <a:p>
            <a:pPr lvl="0"/>
            <a:endParaRPr lang="en-US" sz="3200" b="1" dirty="0" smtClean="0"/>
          </a:p>
          <a:p>
            <a:pPr lvl="0"/>
            <a:endParaRPr lang="en-US" sz="3200" b="1" dirty="0" smtClean="0"/>
          </a:p>
        </p:txBody>
      </p:sp>
    </p:spTree>
    <p:extLst>
      <p:ext uri="{BB962C8B-B14F-4D97-AF65-F5344CB8AC3E}">
        <p14:creationId xmlns:p14="http://schemas.microsoft.com/office/powerpoint/2010/main" val="428645424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67" y="0"/>
            <a:ext cx="9154767" cy="6866075"/>
          </a:xfrm>
          <a:prstGeom prst="rect">
            <a:avLst/>
          </a:prstGeom>
        </p:spPr>
      </p:pic>
      <p:sp>
        <p:nvSpPr>
          <p:cNvPr id="5" name="TextBox 4"/>
          <p:cNvSpPr txBox="1"/>
          <p:nvPr/>
        </p:nvSpPr>
        <p:spPr>
          <a:xfrm>
            <a:off x="0" y="0"/>
            <a:ext cx="9144000" cy="1877437"/>
          </a:xfrm>
          <a:prstGeom prst="rect">
            <a:avLst/>
          </a:prstGeom>
          <a:noFill/>
        </p:spPr>
        <p:txBody>
          <a:bodyPr wrap="square" rtlCol="0">
            <a:spAutoFit/>
          </a:bodyPr>
          <a:lstStyle/>
          <a:p>
            <a:r>
              <a:rPr lang="en-US" sz="3200" b="1" dirty="0" smtClean="0"/>
              <a:t>Sin can cause illness; Jesus can heal us.</a:t>
            </a:r>
          </a:p>
          <a:p>
            <a:pPr>
              <a:spcBef>
                <a:spcPts val="1200"/>
              </a:spcBef>
            </a:pPr>
            <a:r>
              <a:rPr lang="en-US" sz="3200" b="1" smtClean="0"/>
              <a:t>	Jesus </a:t>
            </a:r>
            <a:r>
              <a:rPr lang="en-US" sz="3200" b="1" dirty="0" smtClean="0"/>
              <a:t>can hea</a:t>
            </a:r>
            <a:r>
              <a:rPr lang="en-US" sz="3200" b="1" dirty="0" smtClean="0"/>
              <a:t>l anyone of anything at any time.</a:t>
            </a:r>
          </a:p>
          <a:p>
            <a:pPr algn="r">
              <a:spcBef>
                <a:spcPts val="1200"/>
              </a:spcBef>
            </a:pPr>
            <a:r>
              <a:rPr lang="en-US" sz="3200" b="1" dirty="0" smtClean="0"/>
              <a:t>Jesus honored the Sabbath; we honor him.</a:t>
            </a:r>
            <a:endParaRPr lang="en-US" sz="3200" b="1" dirty="0"/>
          </a:p>
        </p:txBody>
      </p:sp>
    </p:spTree>
    <p:extLst>
      <p:ext uri="{BB962C8B-B14F-4D97-AF65-F5344CB8AC3E}">
        <p14:creationId xmlns:p14="http://schemas.microsoft.com/office/powerpoint/2010/main" val="160452948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767" y="0"/>
            <a:ext cx="9154767" cy="6866075"/>
          </a:xfrm>
          <a:prstGeom prst="rect">
            <a:avLst/>
          </a:prstGeom>
        </p:spPr>
      </p:pic>
      <p:sp>
        <p:nvSpPr>
          <p:cNvPr id="5" name="TextBox 4"/>
          <p:cNvSpPr txBox="1"/>
          <p:nvPr/>
        </p:nvSpPr>
        <p:spPr>
          <a:xfrm>
            <a:off x="0" y="0"/>
            <a:ext cx="9144000" cy="3046988"/>
          </a:xfrm>
          <a:prstGeom prst="rect">
            <a:avLst/>
          </a:prstGeom>
          <a:solidFill>
            <a:schemeClr val="accent6">
              <a:lumMod val="40000"/>
              <a:lumOff val="60000"/>
            </a:schemeClr>
          </a:solidFill>
        </p:spPr>
        <p:txBody>
          <a:bodyPr wrap="square" rtlCol="0">
            <a:spAutoFit/>
          </a:bodyPr>
          <a:lstStyle/>
          <a:p>
            <a:r>
              <a:rPr lang="en-US" sz="3200" b="1" dirty="0"/>
              <a:t>John </a:t>
            </a:r>
            <a:r>
              <a:rPr lang="en-US" sz="3200" b="1" dirty="0" smtClean="0"/>
              <a:t>5.1-3/4 [NET]:  </a:t>
            </a:r>
            <a:r>
              <a:rPr lang="en-US" sz="3200" b="1" dirty="0"/>
              <a:t>After this </a:t>
            </a:r>
            <a:r>
              <a:rPr lang="en-US" sz="3200" b="1" dirty="0" smtClean="0"/>
              <a:t>there </a:t>
            </a:r>
            <a:r>
              <a:rPr lang="en-US" sz="3200" b="1" dirty="0"/>
              <a:t>was a Jewish feast, and Jesus went up to Jerusalem.  Now </a:t>
            </a:r>
            <a:r>
              <a:rPr lang="en-US" sz="3200" b="1" u="sng" dirty="0">
                <a:solidFill>
                  <a:srgbClr val="FF0000"/>
                </a:solidFill>
              </a:rPr>
              <a:t>there is </a:t>
            </a:r>
            <a:r>
              <a:rPr lang="en-US" sz="3200" b="1" dirty="0"/>
              <a:t>in Jerusalem by the Sheep Gate a pool called </a:t>
            </a:r>
            <a:r>
              <a:rPr lang="en-US" sz="3200" b="1" dirty="0" err="1"/>
              <a:t>Bethzatha</a:t>
            </a:r>
            <a:r>
              <a:rPr lang="en-US" sz="3200" b="1" dirty="0"/>
              <a:t> in Aramaic, which has five covered walkways.  A great number of sick, blind, lame, and paralyzed people were lying in these walkways.</a:t>
            </a:r>
            <a:endParaRPr lang="en-US" sz="3200" dirty="0"/>
          </a:p>
        </p:txBody>
      </p:sp>
    </p:spTree>
    <p:extLst>
      <p:ext uri="{BB962C8B-B14F-4D97-AF65-F5344CB8AC3E}">
        <p14:creationId xmlns:p14="http://schemas.microsoft.com/office/powerpoint/2010/main" val="60740337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929" r="11440" b="12439"/>
          <a:stretch/>
        </p:blipFill>
        <p:spPr>
          <a:xfrm>
            <a:off x="0" y="0"/>
            <a:ext cx="5029200" cy="6858000"/>
          </a:xfrm>
          <a:prstGeom prst="rect">
            <a:avLst/>
          </a:prstGeom>
        </p:spPr>
      </p:pic>
      <p:sp>
        <p:nvSpPr>
          <p:cNvPr id="3" name="TextBox 2"/>
          <p:cNvSpPr txBox="1"/>
          <p:nvPr/>
        </p:nvSpPr>
        <p:spPr>
          <a:xfrm>
            <a:off x="5029200" y="0"/>
            <a:ext cx="4114800" cy="7007046"/>
          </a:xfrm>
          <a:prstGeom prst="rect">
            <a:avLst/>
          </a:prstGeom>
          <a:solidFill>
            <a:schemeClr val="accent6">
              <a:lumMod val="40000"/>
              <a:lumOff val="60000"/>
            </a:schemeClr>
          </a:solidFill>
        </p:spPr>
        <p:txBody>
          <a:bodyPr wrap="square" lIns="91440" tIns="91440" rIns="91440" bIns="91440" rtlCol="0">
            <a:spAutoFit/>
          </a:bodyPr>
          <a:lstStyle/>
          <a:p>
            <a:endParaRPr lang="en-US" sz="3200" b="1" dirty="0" smtClean="0"/>
          </a:p>
          <a:p>
            <a:endParaRPr lang="en-US" sz="3200" b="1" dirty="0"/>
          </a:p>
          <a:p>
            <a:r>
              <a:rPr lang="en-US" sz="3200" b="1" dirty="0" smtClean="0"/>
              <a:t>Pools </a:t>
            </a:r>
          </a:p>
          <a:p>
            <a:pPr>
              <a:spcBef>
                <a:spcPts val="2000"/>
              </a:spcBef>
            </a:pPr>
            <a:r>
              <a:rPr lang="en-US" sz="3200" b="1" dirty="0" smtClean="0"/>
              <a:t>Sheep Gate</a:t>
            </a:r>
            <a:endParaRPr lang="en-US" sz="3200" b="1" dirty="0"/>
          </a:p>
          <a:p>
            <a:pPr>
              <a:spcBef>
                <a:spcPts val="2000"/>
              </a:spcBef>
            </a:pPr>
            <a:r>
              <a:rPr lang="en-US" sz="3200" b="1" dirty="0" smtClean="0"/>
              <a:t>Temple Mount</a:t>
            </a:r>
          </a:p>
          <a:p>
            <a:endParaRPr lang="en-US" sz="3200" b="1" dirty="0" smtClean="0"/>
          </a:p>
          <a:p>
            <a:endParaRPr lang="en-US" sz="3200" b="1" dirty="0"/>
          </a:p>
          <a:p>
            <a:r>
              <a:rPr lang="en-US" sz="3200" b="1" dirty="0" smtClean="0"/>
              <a:t>Upper City</a:t>
            </a:r>
          </a:p>
          <a:p>
            <a:endParaRPr lang="en-US" sz="3200" b="1" dirty="0"/>
          </a:p>
          <a:p>
            <a:r>
              <a:rPr lang="en-US" sz="3200" b="1" dirty="0" smtClean="0"/>
              <a:t>City of David</a:t>
            </a:r>
          </a:p>
          <a:p>
            <a:endParaRPr lang="en-US" sz="2400" b="1" dirty="0"/>
          </a:p>
          <a:p>
            <a:endParaRPr lang="en-US" b="1" dirty="0" smtClean="0"/>
          </a:p>
          <a:p>
            <a:pPr algn="r"/>
            <a:r>
              <a:rPr lang="en-US" sz="2400" b="1" dirty="0" smtClean="0"/>
              <a:t>Map 11-2 from </a:t>
            </a:r>
          </a:p>
          <a:p>
            <a:pPr algn="r"/>
            <a:r>
              <a:rPr lang="en-US" sz="2400" b="1" dirty="0" smtClean="0"/>
              <a:t>Schlegel’s </a:t>
            </a:r>
            <a:r>
              <a:rPr lang="en-US" sz="2400" b="1" i="1" dirty="0" smtClean="0"/>
              <a:t>Satellite Bible Atlas</a:t>
            </a:r>
            <a:endParaRPr lang="en-US" sz="2400" b="1" dirty="0"/>
          </a:p>
        </p:txBody>
      </p:sp>
      <p:cxnSp>
        <p:nvCxnSpPr>
          <p:cNvPr id="6" name="Straight Arrow Connector 5"/>
          <p:cNvCxnSpPr/>
          <p:nvPr/>
        </p:nvCxnSpPr>
        <p:spPr>
          <a:xfrm flipH="1">
            <a:off x="4184822" y="1392195"/>
            <a:ext cx="844378" cy="2471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904736" y="5239265"/>
            <a:ext cx="1118286" cy="1647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894703" y="4287795"/>
            <a:ext cx="3134497" cy="453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995352" y="2854411"/>
            <a:ext cx="102767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22357" y="1235676"/>
            <a:ext cx="304800" cy="43660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3974757" y="2010032"/>
            <a:ext cx="1048265" cy="576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95028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67" y="0"/>
            <a:ext cx="9154767" cy="6866075"/>
          </a:xfrm>
          <a:prstGeom prst="rect">
            <a:avLst/>
          </a:prstGeom>
        </p:spPr>
      </p:pic>
      <p:sp>
        <p:nvSpPr>
          <p:cNvPr id="5" name="TextBox 4"/>
          <p:cNvSpPr txBox="1"/>
          <p:nvPr/>
        </p:nvSpPr>
        <p:spPr>
          <a:xfrm>
            <a:off x="0" y="0"/>
            <a:ext cx="9144000" cy="2062103"/>
          </a:xfrm>
          <a:prstGeom prst="rect">
            <a:avLst/>
          </a:prstGeom>
          <a:noFill/>
        </p:spPr>
        <p:txBody>
          <a:bodyPr wrap="square" rtlCol="0">
            <a:spAutoFit/>
          </a:bodyPr>
          <a:lstStyle/>
          <a:p>
            <a:r>
              <a:rPr lang="en-US" sz="3200" b="1" dirty="0" smtClean="0"/>
              <a:t>John 5.2-3:  …</a:t>
            </a:r>
            <a:r>
              <a:rPr lang="en-US" sz="3200" b="1" u="sng" dirty="0" smtClean="0"/>
              <a:t>a </a:t>
            </a:r>
            <a:r>
              <a:rPr lang="en-US" sz="3200" b="1" u="sng" dirty="0"/>
              <a:t>pool </a:t>
            </a:r>
            <a:r>
              <a:rPr lang="en-US" sz="3200" b="1" dirty="0"/>
              <a:t>called </a:t>
            </a:r>
            <a:r>
              <a:rPr lang="en-US" sz="3200" b="1" dirty="0" err="1"/>
              <a:t>Bethzatha</a:t>
            </a:r>
            <a:r>
              <a:rPr lang="en-US" sz="3200" b="1" dirty="0"/>
              <a:t> in Aramaic, </a:t>
            </a:r>
            <a:r>
              <a:rPr lang="en-US" sz="3200" b="1" u="sng" dirty="0"/>
              <a:t>which has five covered walkways</a:t>
            </a:r>
            <a:r>
              <a:rPr lang="en-US" sz="3200" b="1" dirty="0"/>
              <a:t>.  A great number of sick, blind, lame, and paralyzed people were lying in these walkways.</a:t>
            </a:r>
            <a:endParaRPr lang="en-US" sz="3200" dirty="0"/>
          </a:p>
        </p:txBody>
      </p:sp>
      <p:sp>
        <p:nvSpPr>
          <p:cNvPr id="6" name="TextBox 5"/>
          <p:cNvSpPr txBox="1"/>
          <p:nvPr/>
        </p:nvSpPr>
        <p:spPr>
          <a:xfrm>
            <a:off x="-10768" y="6404410"/>
            <a:ext cx="9154767" cy="461665"/>
          </a:xfrm>
          <a:prstGeom prst="rect">
            <a:avLst/>
          </a:prstGeom>
          <a:solidFill>
            <a:schemeClr val="accent1"/>
          </a:solidFill>
        </p:spPr>
        <p:txBody>
          <a:bodyPr wrap="square" rtlCol="0">
            <a:spAutoFit/>
          </a:bodyPr>
          <a:lstStyle/>
          <a:p>
            <a:pPr algn="r"/>
            <a:r>
              <a:rPr lang="en-US" sz="2400" b="1" dirty="0" smtClean="0"/>
              <a:t>Photo ©2006 Todd Bolen; BiblePlaces.com</a:t>
            </a:r>
            <a:endParaRPr lang="en-US" sz="2400" b="1" dirty="0"/>
          </a:p>
        </p:txBody>
      </p:sp>
    </p:spTree>
    <p:extLst>
      <p:ext uri="{BB962C8B-B14F-4D97-AF65-F5344CB8AC3E}">
        <p14:creationId xmlns:p14="http://schemas.microsoft.com/office/powerpoint/2010/main" val="133021011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767" y="0"/>
            <a:ext cx="9154767" cy="6866075"/>
          </a:xfrm>
          <a:prstGeom prst="rect">
            <a:avLst/>
          </a:prstGeom>
        </p:spPr>
      </p:pic>
      <p:sp>
        <p:nvSpPr>
          <p:cNvPr id="5" name="TextBox 4"/>
          <p:cNvSpPr txBox="1"/>
          <p:nvPr/>
        </p:nvSpPr>
        <p:spPr>
          <a:xfrm>
            <a:off x="0" y="0"/>
            <a:ext cx="7356389" cy="6986528"/>
          </a:xfrm>
          <a:prstGeom prst="rect">
            <a:avLst/>
          </a:prstGeom>
          <a:solidFill>
            <a:schemeClr val="accent6">
              <a:lumMod val="40000"/>
              <a:lumOff val="60000"/>
            </a:schemeClr>
          </a:solidFill>
        </p:spPr>
        <p:txBody>
          <a:bodyPr wrap="square" rtlCol="0">
            <a:spAutoFit/>
          </a:bodyPr>
          <a:lstStyle/>
          <a:p>
            <a:r>
              <a:rPr lang="en-US" sz="3200" b="1" dirty="0"/>
              <a:t>John 5.5-9a:  Now a man was there who had been disabled for thirty-eight years.  When Jesus saw him lying there and when he realized that the man had been disabled a long time already, he said to him, “Do you want to become well?”  </a:t>
            </a:r>
            <a:r>
              <a:rPr lang="en-US" sz="3200" b="1" dirty="0">
                <a:solidFill>
                  <a:srgbClr val="FF0000"/>
                </a:solidFill>
              </a:rPr>
              <a:t>The sick man answered him, “</a:t>
            </a:r>
            <a:r>
              <a:rPr lang="en-US" sz="3200" b="1" u="sng" dirty="0">
                <a:solidFill>
                  <a:srgbClr val="FF0000"/>
                </a:solidFill>
              </a:rPr>
              <a:t>Sir, I have no one to put me into the pool when the water is stirred up. While I am trying to get into the water, someone else goes down there before me</a:t>
            </a:r>
            <a:r>
              <a:rPr lang="en-US" sz="3200" b="1" dirty="0">
                <a:solidFill>
                  <a:srgbClr val="FF0000"/>
                </a:solidFill>
              </a:rPr>
              <a:t>.” </a:t>
            </a:r>
            <a:r>
              <a:rPr lang="en-US" sz="3200" b="1" dirty="0"/>
              <a:t> Jesus said to him, “Stand up! Pick up your mat and walk.”  Immediately the man was healed, and he picked up his mat and started walking. </a:t>
            </a:r>
            <a:endParaRPr lang="en-US" sz="3200" dirty="0"/>
          </a:p>
        </p:txBody>
      </p:sp>
    </p:spTree>
    <p:extLst>
      <p:ext uri="{BB962C8B-B14F-4D97-AF65-F5344CB8AC3E}">
        <p14:creationId xmlns:p14="http://schemas.microsoft.com/office/powerpoint/2010/main" val="123801529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7687" cy="6860765"/>
          </a:xfrm>
          <a:prstGeom prst="rect">
            <a:avLst/>
          </a:prstGeom>
        </p:spPr>
      </p:pic>
      <p:sp>
        <p:nvSpPr>
          <p:cNvPr id="5" name="TextBox 4"/>
          <p:cNvSpPr txBox="1"/>
          <p:nvPr/>
        </p:nvSpPr>
        <p:spPr>
          <a:xfrm>
            <a:off x="0" y="0"/>
            <a:ext cx="9144000" cy="2062103"/>
          </a:xfrm>
          <a:prstGeom prst="rect">
            <a:avLst/>
          </a:prstGeom>
          <a:solidFill>
            <a:schemeClr val="accent6">
              <a:lumMod val="40000"/>
              <a:lumOff val="60000"/>
            </a:schemeClr>
          </a:solidFill>
        </p:spPr>
        <p:txBody>
          <a:bodyPr wrap="square" rtlCol="0">
            <a:spAutoFit/>
          </a:bodyPr>
          <a:lstStyle/>
          <a:p>
            <a:r>
              <a:rPr lang="en-US" sz="3200" b="1" dirty="0"/>
              <a:t>John </a:t>
            </a:r>
            <a:r>
              <a:rPr lang="en-US" sz="3200" b="1" dirty="0" smtClean="0"/>
              <a:t>5.8-9a</a:t>
            </a:r>
            <a:r>
              <a:rPr lang="en-US" sz="3200" b="1" dirty="0"/>
              <a:t>:  </a:t>
            </a:r>
            <a:r>
              <a:rPr lang="en-US" sz="3200" b="1" dirty="0" smtClean="0"/>
              <a:t>Jesus </a:t>
            </a:r>
            <a:r>
              <a:rPr lang="en-US" sz="3200" b="1" dirty="0"/>
              <a:t>said to him, “Stand up! Pick up your mat and walk.”  </a:t>
            </a:r>
            <a:r>
              <a:rPr lang="en-US" sz="3200" b="1" u="sng" dirty="0"/>
              <a:t>Immediately the man was healed</a:t>
            </a:r>
            <a:r>
              <a:rPr lang="en-US" sz="3200" b="1" dirty="0"/>
              <a:t>, and he picked up his mat and started walking. </a:t>
            </a:r>
            <a:endParaRPr lang="en-US" sz="3200" dirty="0"/>
          </a:p>
        </p:txBody>
      </p:sp>
      <p:sp>
        <p:nvSpPr>
          <p:cNvPr id="6" name="TextBox 5"/>
          <p:cNvSpPr txBox="1"/>
          <p:nvPr/>
        </p:nvSpPr>
        <p:spPr>
          <a:xfrm>
            <a:off x="-10768" y="6404410"/>
            <a:ext cx="9154767" cy="461665"/>
          </a:xfrm>
          <a:prstGeom prst="rect">
            <a:avLst/>
          </a:prstGeom>
          <a:solidFill>
            <a:schemeClr val="accent6">
              <a:lumMod val="40000"/>
              <a:lumOff val="60000"/>
            </a:schemeClr>
          </a:solidFill>
        </p:spPr>
        <p:txBody>
          <a:bodyPr wrap="square" rtlCol="0">
            <a:spAutoFit/>
          </a:bodyPr>
          <a:lstStyle/>
          <a:p>
            <a:pPr algn="r"/>
            <a:r>
              <a:rPr lang="en-US" sz="2400" b="1" dirty="0" smtClean="0"/>
              <a:t>Photo ©2006 Todd Bolen; BiblePlaces.com</a:t>
            </a:r>
            <a:endParaRPr lang="en-US" sz="2400" b="1" dirty="0"/>
          </a:p>
        </p:txBody>
      </p:sp>
    </p:spTree>
    <p:extLst>
      <p:ext uri="{BB962C8B-B14F-4D97-AF65-F5344CB8AC3E}">
        <p14:creationId xmlns:p14="http://schemas.microsoft.com/office/powerpoint/2010/main" val="233128022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8914" y="0"/>
            <a:ext cx="9147687" cy="6860765"/>
          </a:xfrm>
          <a:prstGeom prst="rect">
            <a:avLst/>
          </a:prstGeom>
        </p:spPr>
      </p:pic>
      <p:sp>
        <p:nvSpPr>
          <p:cNvPr id="5" name="TextBox 4"/>
          <p:cNvSpPr txBox="1"/>
          <p:nvPr/>
        </p:nvSpPr>
        <p:spPr>
          <a:xfrm>
            <a:off x="0" y="0"/>
            <a:ext cx="6248832" cy="6986528"/>
          </a:xfrm>
          <a:prstGeom prst="rect">
            <a:avLst/>
          </a:prstGeom>
          <a:solidFill>
            <a:schemeClr val="accent6">
              <a:lumMod val="40000"/>
              <a:lumOff val="60000"/>
            </a:schemeClr>
          </a:solidFill>
        </p:spPr>
        <p:txBody>
          <a:bodyPr wrap="square" rtlCol="0">
            <a:spAutoFit/>
          </a:bodyPr>
          <a:lstStyle/>
          <a:p>
            <a:r>
              <a:rPr lang="en-US" sz="3200" b="1" dirty="0"/>
              <a:t>John 5.9b-13:  (Now that day was a Sabbath.)  So the Jewish leaders said to the man who had been healed, “It is the Sabbath, and you are not permitted to carry your mat.”  But he answered them, “The man who made me well said to me, ‘Pick up your mat and walk.’”  They asked him, “Who is the man who said to you, ‘Pick up your mat and walk’?”  But the man who had been healed did not know who it was, for Jesus had slipped out, since there was a crowd in that place.</a:t>
            </a:r>
            <a:r>
              <a:rPr lang="en-US" sz="3200" b="1" dirty="0" smtClean="0"/>
              <a:t> </a:t>
            </a:r>
            <a:endParaRPr lang="en-US" sz="3200" dirty="0"/>
          </a:p>
        </p:txBody>
      </p:sp>
    </p:spTree>
    <p:extLst>
      <p:ext uri="{BB962C8B-B14F-4D97-AF65-F5344CB8AC3E}">
        <p14:creationId xmlns:p14="http://schemas.microsoft.com/office/powerpoint/2010/main" val="185069804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8106" cy="6861079"/>
          </a:xfrm>
          <a:prstGeom prst="rect">
            <a:avLst/>
          </a:prstGeom>
        </p:spPr>
      </p:pic>
      <p:sp>
        <p:nvSpPr>
          <p:cNvPr id="5" name="TextBox 4"/>
          <p:cNvSpPr txBox="1"/>
          <p:nvPr/>
        </p:nvSpPr>
        <p:spPr>
          <a:xfrm>
            <a:off x="0" y="0"/>
            <a:ext cx="9144000" cy="1569660"/>
          </a:xfrm>
          <a:prstGeom prst="rect">
            <a:avLst/>
          </a:prstGeom>
          <a:solidFill>
            <a:schemeClr val="accent6">
              <a:lumMod val="40000"/>
              <a:lumOff val="60000"/>
            </a:schemeClr>
          </a:solidFill>
        </p:spPr>
        <p:txBody>
          <a:bodyPr wrap="square" rtlCol="0">
            <a:spAutoFit/>
          </a:bodyPr>
          <a:lstStyle/>
          <a:p>
            <a:pPr lvl="0"/>
            <a:r>
              <a:rPr lang="en-US" sz="3200" b="1" dirty="0"/>
              <a:t>Exodus 34.21 [NIV]:  “Six days you shall labor, but on the seventh day you shall rest; even during the plowing season and harvest you must rest</a:t>
            </a:r>
            <a:r>
              <a:rPr lang="en-US" sz="3200" b="1" dirty="0" smtClean="0"/>
              <a:t>.”</a:t>
            </a:r>
            <a:endParaRPr lang="en-US" sz="3200" b="1" dirty="0"/>
          </a:p>
        </p:txBody>
      </p:sp>
      <p:sp>
        <p:nvSpPr>
          <p:cNvPr id="6" name="TextBox 5"/>
          <p:cNvSpPr txBox="1"/>
          <p:nvPr/>
        </p:nvSpPr>
        <p:spPr>
          <a:xfrm>
            <a:off x="-10768" y="6404410"/>
            <a:ext cx="9154767" cy="461665"/>
          </a:xfrm>
          <a:prstGeom prst="rect">
            <a:avLst/>
          </a:prstGeom>
          <a:solidFill>
            <a:schemeClr val="accent6">
              <a:lumMod val="40000"/>
              <a:lumOff val="60000"/>
            </a:schemeClr>
          </a:solidFill>
        </p:spPr>
        <p:txBody>
          <a:bodyPr wrap="square" rtlCol="0">
            <a:spAutoFit/>
          </a:bodyPr>
          <a:lstStyle/>
          <a:p>
            <a:pPr algn="r"/>
            <a:r>
              <a:rPr lang="en-US" sz="2400" b="1" dirty="0" smtClean="0"/>
              <a:t>Photo ©2006 Todd Bolen; BiblePlaces.com</a:t>
            </a:r>
            <a:endParaRPr lang="en-US" sz="2400" b="1" dirty="0"/>
          </a:p>
        </p:txBody>
      </p:sp>
    </p:spTree>
    <p:extLst>
      <p:ext uri="{BB962C8B-B14F-4D97-AF65-F5344CB8AC3E}">
        <p14:creationId xmlns:p14="http://schemas.microsoft.com/office/powerpoint/2010/main" val="72816304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8106" cy="6861079"/>
          </a:xfrm>
          <a:prstGeom prst="rect">
            <a:avLst/>
          </a:prstGeom>
        </p:spPr>
      </p:pic>
      <p:sp>
        <p:nvSpPr>
          <p:cNvPr id="5" name="TextBox 4"/>
          <p:cNvSpPr txBox="1"/>
          <p:nvPr/>
        </p:nvSpPr>
        <p:spPr>
          <a:xfrm>
            <a:off x="0" y="0"/>
            <a:ext cx="9144000" cy="3046988"/>
          </a:xfrm>
          <a:prstGeom prst="rect">
            <a:avLst/>
          </a:prstGeom>
          <a:solidFill>
            <a:schemeClr val="accent6">
              <a:lumMod val="40000"/>
              <a:lumOff val="60000"/>
            </a:schemeClr>
          </a:solidFill>
        </p:spPr>
        <p:txBody>
          <a:bodyPr wrap="square" rtlCol="0">
            <a:spAutoFit/>
          </a:bodyPr>
          <a:lstStyle/>
          <a:p>
            <a:pPr lvl="0"/>
            <a:r>
              <a:rPr lang="en-US" sz="3200" b="1" dirty="0"/>
              <a:t>Jeremiah 17.21-22 [NIV]:  “This is what the LORD says: </a:t>
            </a:r>
            <a:r>
              <a:rPr lang="en-US" sz="3200" b="1" u="sng" dirty="0"/>
              <a:t>Be careful not to carry a load on the Sabbath </a:t>
            </a:r>
            <a:r>
              <a:rPr lang="en-US" sz="3200" b="1" dirty="0"/>
              <a:t>day or bring it through the gates of Jerusalem. Do not bring a load out of your houses or do any work on the Sabbath, but keep the Sabbath day holy, as I commanded your ancestors.”</a:t>
            </a:r>
          </a:p>
        </p:txBody>
      </p:sp>
    </p:spTree>
    <p:extLst>
      <p:ext uri="{BB962C8B-B14F-4D97-AF65-F5344CB8AC3E}">
        <p14:creationId xmlns:p14="http://schemas.microsoft.com/office/powerpoint/2010/main" val="56940949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TotalTime>
  <Words>1192</Words>
  <Application>Microsoft Office PowerPoint</Application>
  <PresentationFormat>On-screen Show (4:3)</PresentationFormat>
  <Paragraphs>48</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14</cp:revision>
  <dcterms:created xsi:type="dcterms:W3CDTF">2014-03-14T19:02:30Z</dcterms:created>
  <dcterms:modified xsi:type="dcterms:W3CDTF">2014-03-21T13:24:27Z</dcterms:modified>
</cp:coreProperties>
</file>